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8" r:id="rId6"/>
    <p:sldId id="260" r:id="rId7"/>
    <p:sldId id="263" r:id="rId8"/>
    <p:sldId id="269" r:id="rId9"/>
    <p:sldId id="271" r:id="rId10"/>
    <p:sldId id="265" r:id="rId11"/>
    <p:sldId id="266" r:id="rId12"/>
    <p:sldId id="270" r:id="rId13"/>
    <p:sldId id="267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BBD80CD-DE8A-4AE2-8B27-E46ABAF47078}">
          <p14:sldIdLst>
            <p14:sldId id="256"/>
            <p14:sldId id="257"/>
            <p14:sldId id="261"/>
            <p14:sldId id="262"/>
            <p14:sldId id="268"/>
            <p14:sldId id="260"/>
            <p14:sldId id="263"/>
            <p14:sldId id="269"/>
            <p14:sldId id="271"/>
            <p14:sldId id="265"/>
            <p14:sldId id="266"/>
            <p14:sldId id="270"/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1C3"/>
    <a:srgbClr val="39A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4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9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4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8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6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7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5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3339" y="2930735"/>
            <a:ext cx="776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부자가 </a:t>
            </a:r>
            <a:r>
              <a:rPr lang="ko-KR" altLang="en-US" sz="4800" spc="6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되고싶으신가요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2997" y="2601313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42997" y="4185748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6696" y="2655997"/>
            <a:ext cx="413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#2021 BIGDATA ITWILL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5161" y="3761732"/>
            <a:ext cx="460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돈이 일을 하게 해라 </a:t>
            </a:r>
          </a:p>
        </p:txBody>
      </p:sp>
    </p:spTree>
    <p:extLst>
      <p:ext uri="{BB962C8B-B14F-4D97-AF65-F5344CB8AC3E}">
        <p14:creationId xmlns:p14="http://schemas.microsoft.com/office/powerpoint/2010/main" val="302053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16063" y="347989"/>
            <a:ext cx="19897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HOW TO STUDY </a:t>
            </a:r>
            <a:endParaRPr lang="ko-KR" altLang="en-US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58645" y="3784059"/>
            <a:ext cx="1153828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56" y="4367605"/>
            <a:ext cx="881976" cy="8819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81" y="2534269"/>
            <a:ext cx="881976" cy="8819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05" y="2440861"/>
            <a:ext cx="881976" cy="8819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12269" y="2998389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농부들이 벼를 심는다</a:t>
            </a:r>
            <a:r>
              <a: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심은 벼를 수확한다</a:t>
            </a:r>
            <a:r>
              <a: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12269" y="2648320"/>
            <a:ext cx="114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 01</a:t>
            </a:r>
            <a:endParaRPr lang="ko-KR" altLang="en-US" sz="2000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2269" y="2421362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2015-2016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364379" y="3380360"/>
            <a:ext cx="0" cy="39812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329093" y="3380360"/>
            <a:ext cx="0" cy="39812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31798" y="3778484"/>
            <a:ext cx="0" cy="39812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03338" y="2998389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맛있는 밥으로</a:t>
            </a:r>
            <a:endParaRPr lang="en-US" altLang="ko-KR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남김없이 먹는다</a:t>
            </a:r>
            <a:r>
              <a: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03338" y="2648320"/>
            <a:ext cx="114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 03</a:t>
            </a:r>
            <a:endParaRPr lang="ko-KR" altLang="en-US" sz="2000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03338" y="2421362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2017-2018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67140" y="4834736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수확한 벼를 공정한다</a:t>
            </a:r>
            <a:r>
              <a: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67140" y="4484667"/>
            <a:ext cx="114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 02</a:t>
            </a:r>
            <a:endParaRPr lang="ko-KR" altLang="en-US" sz="2000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7140" y="4257709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2016-2017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AEF5EC-1938-4644-968B-2A3B7909D60B}"/>
              </a:ext>
            </a:extLst>
          </p:cNvPr>
          <p:cNvSpPr txBox="1"/>
          <p:nvPr/>
        </p:nvSpPr>
        <p:spPr>
          <a:xfrm>
            <a:off x="3046810" y="32443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F925A66-2121-40E4-957D-E1DFFA53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283"/>
            <a:ext cx="12192000" cy="54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89ED6A9-D132-491E-A195-402B1432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840"/>
            <a:ext cx="12271714" cy="69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7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2602" y="332939"/>
            <a:ext cx="6676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965771"/>
            <a:ext cx="12192000" cy="572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58810" y="1844941"/>
            <a:ext cx="5532879" cy="400110"/>
          </a:xfrm>
          <a:prstGeom prst="rect">
            <a:avLst/>
          </a:prstGeom>
          <a:solidFill>
            <a:srgbClr val="2771C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24</a:t>
            </a:r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국내에 출시된 </a:t>
            </a:r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포켓몬 </a:t>
            </a:r>
            <a:r>
              <a:rPr lang="en-US" altLang="ko-KR" sz="2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GO’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4153966" y="1924531"/>
            <a:ext cx="228574" cy="2409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94130" y="996505"/>
            <a:ext cx="3158648" cy="5265504"/>
            <a:chOff x="975607" y="1194372"/>
            <a:chExt cx="3158648" cy="5265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6" r="20006"/>
            <a:stretch/>
          </p:blipFill>
          <p:spPr>
            <a:xfrm>
              <a:off x="975607" y="1194372"/>
              <a:ext cx="3158648" cy="526550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176" y="2042808"/>
              <a:ext cx="2002682" cy="356032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812579" y="3681921"/>
            <a:ext cx="618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한정원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(ICCT)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웹진은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관련된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 정보와 리뷰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소식들을 제공합니다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 취재한 생생한 부산 지역 콘텐츠는 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12579" y="4571475"/>
            <a:ext cx="618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한정원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(ICCT)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웹진은 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관련된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최신 정보와 리뷰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소식들을 제공합니다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 취재한 생생한 부산 지역 콘텐츠는 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</a:t>
            </a:r>
          </a:p>
        </p:txBody>
      </p:sp>
      <p:sp>
        <p:nvSpPr>
          <p:cNvPr id="11" name="평행 사변형 10"/>
          <p:cNvSpPr/>
          <p:nvPr/>
        </p:nvSpPr>
        <p:spPr>
          <a:xfrm>
            <a:off x="4893013" y="3249040"/>
            <a:ext cx="1848255" cy="97277"/>
          </a:xfrm>
          <a:prstGeom prst="parallelogram">
            <a:avLst/>
          </a:prstGeom>
          <a:solidFill>
            <a:srgbClr val="2771C3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12579" y="2792367"/>
            <a:ext cx="4830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한국정보문화콘텐츠기술원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블로그</a:t>
            </a:r>
            <a:endParaRPr lang="en-US" altLang="ko-KR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ICCTZINE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들어가면 포켓몬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 </a:t>
            </a: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소식을 알 수 있습니다</a:t>
            </a:r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5C8DE3-E441-4850-970E-E722F9B49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59" y="959351"/>
            <a:ext cx="12236760" cy="57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7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2602" y="330669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계획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7BBC60-CA2B-4BF1-8A2B-5F3132AF3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456"/>
            <a:ext cx="12192000" cy="567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4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8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45748" y="1178897"/>
            <a:ext cx="2140084" cy="5272390"/>
            <a:chOff x="779755" y="1178897"/>
            <a:chExt cx="2140084" cy="5272390"/>
          </a:xfrm>
        </p:grpSpPr>
        <p:sp>
          <p:nvSpPr>
            <p:cNvPr id="3" name="직사각형 2"/>
            <p:cNvSpPr/>
            <p:nvPr/>
          </p:nvSpPr>
          <p:spPr>
            <a:xfrm>
              <a:off x="820206" y="1178897"/>
              <a:ext cx="2059182" cy="4464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타원 1"/>
            <p:cNvSpPr/>
            <p:nvPr/>
          </p:nvSpPr>
          <p:spPr>
            <a:xfrm>
              <a:off x="779755" y="4311203"/>
              <a:ext cx="2140084" cy="214008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277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8844" y="1458608"/>
              <a:ext cx="196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아이디어에 관한 논문이 많아 활용가능</a:t>
              </a:r>
              <a:endPara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2837" y="4811858"/>
              <a:ext cx="203392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Strengths</a:t>
              </a:r>
              <a:endParaRPr lang="ko-KR" altLang="en-US" sz="24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563060" y="1178897"/>
            <a:ext cx="2140084" cy="5272390"/>
            <a:chOff x="3530837" y="1178897"/>
            <a:chExt cx="2140084" cy="5272390"/>
          </a:xfrm>
        </p:grpSpPr>
        <p:sp>
          <p:nvSpPr>
            <p:cNvPr id="11" name="직사각형 10"/>
            <p:cNvSpPr/>
            <p:nvPr/>
          </p:nvSpPr>
          <p:spPr>
            <a:xfrm>
              <a:off x="3571288" y="1178897"/>
              <a:ext cx="2059182" cy="4464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530837" y="4311203"/>
              <a:ext cx="2140084" cy="2140084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277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19926" y="1458608"/>
              <a:ext cx="196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감성분석을 이용한 감성사전을 직접 만들어야 함 </a:t>
              </a:r>
              <a:endPara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83919" y="4811858"/>
              <a:ext cx="203392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Weakness</a:t>
              </a:r>
              <a:endParaRPr lang="ko-KR" altLang="en-US" sz="24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220D06-DA89-47A4-A472-F74A1E6B6096}"/>
              </a:ext>
            </a:extLst>
          </p:cNvPr>
          <p:cNvGrpSpPr/>
          <p:nvPr/>
        </p:nvGrpSpPr>
        <p:grpSpPr>
          <a:xfrm>
            <a:off x="6480372" y="1178897"/>
            <a:ext cx="2140084" cy="5272390"/>
            <a:chOff x="6480372" y="1178897"/>
            <a:chExt cx="2140084" cy="5272390"/>
          </a:xfrm>
        </p:grpSpPr>
        <p:grpSp>
          <p:nvGrpSpPr>
            <p:cNvPr id="5" name="그룹 4"/>
            <p:cNvGrpSpPr/>
            <p:nvPr/>
          </p:nvGrpSpPr>
          <p:grpSpPr>
            <a:xfrm>
              <a:off x="6480372" y="1178897"/>
              <a:ext cx="2140084" cy="5272390"/>
              <a:chOff x="6362821" y="1178897"/>
              <a:chExt cx="2140084" cy="527239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403272" y="1178897"/>
                <a:ext cx="2059182" cy="4464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362821" y="4311203"/>
                <a:ext cx="2140084" cy="2140084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2771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451910" y="1458608"/>
                <a:ext cx="1961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15903" y="4811858"/>
                <a:ext cx="203392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dirty="0">
                    <a:gradFill>
                      <a:gsLst>
                        <a:gs pos="0">
                          <a:srgbClr val="2771C3"/>
                        </a:gs>
                        <a:gs pos="100000">
                          <a:srgbClr val="2771C3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O</a:t>
                </a:r>
              </a:p>
              <a:p>
                <a:pPr algn="ctr"/>
                <a:r>
                  <a:rPr lang="en-US" altLang="ko-KR" sz="2400" dirty="0">
                    <a:gradFill>
                      <a:gsLst>
                        <a:gs pos="0">
                          <a:srgbClr val="2771C3"/>
                        </a:gs>
                        <a:gs pos="100000">
                          <a:srgbClr val="2771C3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Opportunity</a:t>
                </a:r>
                <a:endParaRPr lang="ko-KR" altLang="en-US" sz="2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357821-BADC-41A2-A6C3-D0FB7F57C54E}"/>
                </a:ext>
              </a:extLst>
            </p:cNvPr>
            <p:cNvSpPr txBox="1"/>
            <p:nvPr/>
          </p:nvSpPr>
          <p:spPr>
            <a:xfrm>
              <a:off x="6549235" y="1458608"/>
              <a:ext cx="19619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뉴스 뿐만 아니라 각종 인터넷 매체</a:t>
              </a:r>
              <a:r>
                <a: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SNS,</a:t>
              </a: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플랫폼에서 사람들의 의견을 통한 주가예측 프로그램 가능성</a:t>
              </a:r>
              <a:endPara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9FECB4-B330-4743-8418-44E30160AC01}"/>
              </a:ext>
            </a:extLst>
          </p:cNvPr>
          <p:cNvGrpSpPr/>
          <p:nvPr/>
        </p:nvGrpSpPr>
        <p:grpSpPr>
          <a:xfrm>
            <a:off x="9397683" y="1178897"/>
            <a:ext cx="2140084" cy="5272390"/>
            <a:chOff x="9397683" y="1178897"/>
            <a:chExt cx="2140084" cy="5272390"/>
          </a:xfrm>
        </p:grpSpPr>
        <p:grpSp>
          <p:nvGrpSpPr>
            <p:cNvPr id="4" name="그룹 3"/>
            <p:cNvGrpSpPr/>
            <p:nvPr/>
          </p:nvGrpSpPr>
          <p:grpSpPr>
            <a:xfrm>
              <a:off x="9397683" y="1178897"/>
              <a:ext cx="2140084" cy="5272390"/>
              <a:chOff x="9531690" y="1178897"/>
              <a:chExt cx="2140084" cy="527239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572141" y="1178897"/>
                <a:ext cx="2059182" cy="4464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531690" y="4311203"/>
                <a:ext cx="2140084" cy="2140084"/>
              </a:xfrm>
              <a:prstGeom prst="ellipse">
                <a:avLst/>
              </a:prstGeom>
              <a:solidFill>
                <a:schemeClr val="bg1"/>
              </a:solidFill>
              <a:ln w="44450">
                <a:solidFill>
                  <a:srgbClr val="2771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620779" y="1458608"/>
                <a:ext cx="19619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584772" y="4811858"/>
                <a:ext cx="203392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400" dirty="0">
                    <a:gradFill>
                      <a:gsLst>
                        <a:gs pos="0">
                          <a:srgbClr val="2771C3"/>
                        </a:gs>
                        <a:gs pos="100000">
                          <a:srgbClr val="2771C3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T</a:t>
                </a:r>
              </a:p>
              <a:p>
                <a:pPr algn="ctr"/>
                <a:r>
                  <a:rPr lang="en-US" altLang="ko-KR" sz="2400" dirty="0">
                    <a:gradFill>
                      <a:gsLst>
                        <a:gs pos="0">
                          <a:srgbClr val="2771C3"/>
                        </a:gs>
                        <a:gs pos="100000">
                          <a:srgbClr val="2771C3"/>
                        </a:gs>
                      </a:gsLst>
                      <a:lin ang="5400000" scaled="1"/>
                    </a:gra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Threats</a:t>
                </a:r>
                <a:endParaRPr lang="ko-KR" altLang="en-US" sz="2400" dirty="0">
                  <a:gradFill>
                    <a:gsLst>
                      <a:gs pos="0">
                        <a:srgbClr val="2771C3"/>
                      </a:gs>
                      <a:gs pos="100000">
                        <a:srgbClr val="2771C3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06BDEE-C2CF-46A6-BADD-CBDA7AAA3D25}"/>
                </a:ext>
              </a:extLst>
            </p:cNvPr>
            <p:cNvSpPr txBox="1"/>
            <p:nvPr/>
          </p:nvSpPr>
          <p:spPr>
            <a:xfrm>
              <a:off x="9555636" y="1458608"/>
              <a:ext cx="19619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직접 만든 감성사전의 오류 가능성</a:t>
              </a:r>
              <a:endPara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61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38150" y="2978032"/>
            <a:ext cx="3515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2997" y="2601313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42997" y="4185748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27188" y="2655997"/>
            <a:ext cx="19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3001" y="3771460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b="1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49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285" y="838627"/>
            <a:ext cx="1233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682280" y="704400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8364" y="704400"/>
            <a:ext cx="2674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PANGPANG POWER POINT</a:t>
            </a:r>
            <a:endParaRPr lang="ko-KR" altLang="en-US" sz="1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364" y="1434518"/>
            <a:ext cx="2674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PANGPANG POWER POINT</a:t>
            </a:r>
            <a:endParaRPr lang="ko-KR" altLang="en-US" sz="1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07805" y="1"/>
            <a:ext cx="8613168" cy="699156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2459421 w 8555421"/>
              <a:gd name="connsiteY0" fmla="*/ 0 h 6865883"/>
              <a:gd name="connsiteX1" fmla="*/ 8555421 w 8555421"/>
              <a:gd name="connsiteY1" fmla="*/ 0 h 6865883"/>
              <a:gd name="connsiteX2" fmla="*/ 8555421 w 8555421"/>
              <a:gd name="connsiteY2" fmla="*/ 6858000 h 6865883"/>
              <a:gd name="connsiteX3" fmla="*/ 0 w 8555421"/>
              <a:gd name="connsiteY3" fmla="*/ 6865883 h 6865883"/>
              <a:gd name="connsiteX4" fmla="*/ 2459421 w 8555421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47473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2749577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86432"/>
              <a:gd name="connsiteX1" fmla="*/ 8602894 w 8602894"/>
              <a:gd name="connsiteY1" fmla="*/ 0 h 6886432"/>
              <a:gd name="connsiteX2" fmla="*/ 8602894 w 8602894"/>
              <a:gd name="connsiteY2" fmla="*/ 6858000 h 6886432"/>
              <a:gd name="connsiteX3" fmla="*/ 2092031 w 8602894"/>
              <a:gd name="connsiteY3" fmla="*/ 6886432 h 6886432"/>
              <a:gd name="connsiteX4" fmla="*/ 0 w 8602894"/>
              <a:gd name="connsiteY4" fmla="*/ 0 h 6886432"/>
              <a:gd name="connsiteX0" fmla="*/ 0 w 8674813"/>
              <a:gd name="connsiteY0" fmla="*/ 0 h 6991564"/>
              <a:gd name="connsiteX1" fmla="*/ 8602894 w 8674813"/>
              <a:gd name="connsiteY1" fmla="*/ 0 h 6991564"/>
              <a:gd name="connsiteX2" fmla="*/ 8674813 w 8674813"/>
              <a:gd name="connsiteY2" fmla="*/ 6991564 h 6991564"/>
              <a:gd name="connsiteX3" fmla="*/ 2092031 w 8674813"/>
              <a:gd name="connsiteY3" fmla="*/ 6886432 h 6991564"/>
              <a:gd name="connsiteX4" fmla="*/ 0 w 8674813"/>
              <a:gd name="connsiteY4" fmla="*/ 0 h 6991564"/>
              <a:gd name="connsiteX0" fmla="*/ 0 w 8613168"/>
              <a:gd name="connsiteY0" fmla="*/ 0 h 6991564"/>
              <a:gd name="connsiteX1" fmla="*/ 8602894 w 8613168"/>
              <a:gd name="connsiteY1" fmla="*/ 0 h 6991564"/>
              <a:gd name="connsiteX2" fmla="*/ 8613168 w 8613168"/>
              <a:gd name="connsiteY2" fmla="*/ 6991564 h 6991564"/>
              <a:gd name="connsiteX3" fmla="*/ 2092031 w 8613168"/>
              <a:gd name="connsiteY3" fmla="*/ 6886432 h 6991564"/>
              <a:gd name="connsiteX4" fmla="*/ 0 w 8613168"/>
              <a:gd name="connsiteY4" fmla="*/ 0 h 699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168" h="6991564">
                <a:moveTo>
                  <a:pt x="0" y="0"/>
                </a:moveTo>
                <a:lnTo>
                  <a:pt x="8602894" y="0"/>
                </a:lnTo>
                <a:cubicBezTo>
                  <a:pt x="8606319" y="2330521"/>
                  <a:pt x="8609743" y="4661043"/>
                  <a:pt x="8613168" y="6991564"/>
                </a:cubicBezTo>
                <a:lnTo>
                  <a:pt x="2092031" y="6886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682280" y="1680741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4488321" y="777292"/>
            <a:ext cx="2161054" cy="875038"/>
            <a:chOff x="5876817" y="1219074"/>
            <a:chExt cx="2161054" cy="875038"/>
          </a:xfrm>
        </p:grpSpPr>
        <p:sp>
          <p:nvSpPr>
            <p:cNvPr id="4" name="TextBox 3"/>
            <p:cNvSpPr txBox="1"/>
            <p:nvPr/>
          </p:nvSpPr>
          <p:spPr>
            <a:xfrm>
              <a:off x="5876817" y="1219074"/>
              <a:ext cx="2161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01. </a:t>
              </a: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서론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1483" y="1639820"/>
              <a:ext cx="1915909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주제선정이유</a:t>
              </a: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8848" y="2322257"/>
            <a:ext cx="1680206" cy="2121533"/>
            <a:chOff x="5876817" y="3409219"/>
            <a:chExt cx="1680206" cy="2121533"/>
          </a:xfrm>
        </p:grpSpPr>
        <p:sp>
          <p:nvSpPr>
            <p:cNvPr id="10" name="TextBox 9"/>
            <p:cNvSpPr txBox="1"/>
            <p:nvPr/>
          </p:nvSpPr>
          <p:spPr>
            <a:xfrm>
              <a:off x="5876817" y="3409219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02. </a:t>
              </a: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본론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1483" y="3829965"/>
              <a:ext cx="1505540" cy="1700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팀원소개</a:t>
              </a: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시장상황</a:t>
              </a: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아이디어</a:t>
              </a: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계획</a:t>
              </a: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10274" y="4535743"/>
            <a:ext cx="1125629" cy="1290536"/>
            <a:chOff x="5876817" y="5680777"/>
            <a:chExt cx="1125629" cy="1290536"/>
          </a:xfrm>
        </p:grpSpPr>
        <p:sp>
          <p:nvSpPr>
            <p:cNvPr id="13" name="TextBox 12"/>
            <p:cNvSpPr txBox="1"/>
            <p:nvPr/>
          </p:nvSpPr>
          <p:spPr>
            <a:xfrm>
              <a:off x="5876817" y="5680777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03. </a:t>
              </a: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결론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51483" y="6101523"/>
              <a:ext cx="914096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-SWOT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023477" y="286390"/>
            <a:ext cx="563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FF"/>
                </a:solidFill>
                <a:latin typeface="Malgun Gothic" panose="020B0503020000020004" pitchFamily="50" charset="-127"/>
              </a:rPr>
              <a:t>                 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Malgun Gothic" panose="020B0503020000020004" pitchFamily="50" charset="-127"/>
              </a:rPr>
              <a:t>2021_BIGDATA_IITWILL</a:t>
            </a:r>
            <a:endParaRPr lang="ko-KR" altLang="en-US" sz="2400" spc="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944630"/>
            <a:ext cx="12192000" cy="572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액자 15"/>
          <p:cNvSpPr/>
          <p:nvPr/>
        </p:nvSpPr>
        <p:spPr>
          <a:xfrm>
            <a:off x="4126733" y="2911497"/>
            <a:ext cx="1725476" cy="1725476"/>
          </a:xfrm>
          <a:prstGeom prst="frame">
            <a:avLst>
              <a:gd name="adj1" fmla="val 9009"/>
            </a:avLst>
          </a:prstGeom>
          <a:solidFill>
            <a:srgbClr val="277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96007" y="3138063"/>
            <a:ext cx="2880917" cy="844216"/>
            <a:chOff x="2986817" y="1628987"/>
            <a:chExt cx="2880917" cy="844216"/>
          </a:xfrm>
        </p:grpSpPr>
        <p:sp>
          <p:nvSpPr>
            <p:cNvPr id="18" name="TextBox 17"/>
            <p:cNvSpPr txBox="1"/>
            <p:nvPr/>
          </p:nvSpPr>
          <p:spPr>
            <a:xfrm>
              <a:off x="2986817" y="1628987"/>
              <a:ext cx="288091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돈이 일을 하게 하려면</a:t>
              </a:r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1483" y="2018911"/>
              <a:ext cx="184731" cy="4542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5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06057" y="347989"/>
            <a:ext cx="18097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TEAM MEMBER</a:t>
            </a:r>
            <a:endParaRPr lang="ko-KR" altLang="en-US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143" y="811164"/>
            <a:ext cx="12192000" cy="572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/>
          <p:cNvSpPr/>
          <p:nvPr/>
        </p:nvSpPr>
        <p:spPr>
          <a:xfrm>
            <a:off x="698642" y="3336852"/>
            <a:ext cx="1643864" cy="1980856"/>
          </a:xfrm>
          <a:prstGeom prst="roundRect">
            <a:avLst>
              <a:gd name="adj" fmla="val 11010"/>
            </a:avLst>
          </a:prstGeom>
          <a:noFill/>
          <a:ln w="12700">
            <a:solidFill>
              <a:srgbClr val="277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8867" y="3430599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이주연</a:t>
            </a:r>
            <a:r>
              <a:rPr lang="en-US" altLang="ko-KR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	</a:t>
            </a:r>
            <a:endParaRPr lang="ko-KR" altLang="en-US" sz="2400" spc="3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00" y="389818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조장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컴퓨터공학과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890BAC-CF0E-4FDC-88FE-EF59699D2A70}"/>
              </a:ext>
            </a:extLst>
          </p:cNvPr>
          <p:cNvGrpSpPr/>
          <p:nvPr/>
        </p:nvGrpSpPr>
        <p:grpSpPr>
          <a:xfrm>
            <a:off x="2673453" y="3336852"/>
            <a:ext cx="1723549" cy="1980856"/>
            <a:chOff x="2598987" y="3336852"/>
            <a:chExt cx="1723549" cy="1980856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2603407" y="3336852"/>
              <a:ext cx="1643864" cy="1980856"/>
            </a:xfrm>
            <a:prstGeom prst="roundRect">
              <a:avLst>
                <a:gd name="adj" fmla="val 11010"/>
              </a:avLst>
            </a:prstGeom>
            <a:noFill/>
            <a:ln w="12700">
              <a:solidFill>
                <a:srgbClr val="2771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9054" y="3422023"/>
              <a:ext cx="122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3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이승우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98987" y="3898185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코딩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컴퓨터공학과</a:t>
              </a:r>
            </a:p>
          </p:txBody>
        </p:sp>
      </p:grpSp>
      <p:sp>
        <p:nvSpPr>
          <p:cNvPr id="33" name="사각형: 둥근 모서리 32"/>
          <p:cNvSpPr/>
          <p:nvPr/>
        </p:nvSpPr>
        <p:spPr>
          <a:xfrm>
            <a:off x="4649222" y="3336852"/>
            <a:ext cx="1643864" cy="1980856"/>
          </a:xfrm>
          <a:prstGeom prst="roundRect">
            <a:avLst>
              <a:gd name="adj" fmla="val 11010"/>
            </a:avLst>
          </a:prstGeom>
          <a:noFill/>
          <a:ln w="12700">
            <a:solidFill>
              <a:srgbClr val="277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38648" y="3441685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권경미</a:t>
            </a:r>
            <a:endParaRPr lang="ko-KR" altLang="en-US" sz="2400" spc="3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99555" y="3910277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경영학과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경제학과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법</a:t>
            </a:r>
          </a:p>
        </p:txBody>
      </p:sp>
      <p:sp>
        <p:nvSpPr>
          <p:cNvPr id="36" name="사각형: 둥근 모서리 35"/>
          <p:cNvSpPr/>
          <p:nvPr/>
        </p:nvSpPr>
        <p:spPr>
          <a:xfrm>
            <a:off x="6690850" y="3336852"/>
            <a:ext cx="1643864" cy="1980856"/>
          </a:xfrm>
          <a:prstGeom prst="roundRect">
            <a:avLst>
              <a:gd name="adj" fmla="val 11010"/>
            </a:avLst>
          </a:prstGeom>
          <a:noFill/>
          <a:ln w="12700">
            <a:solidFill>
              <a:srgbClr val="277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884722" y="3468189"/>
            <a:ext cx="1223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이규섭</a:t>
            </a:r>
            <a:endParaRPr lang="en-US" altLang="ko-KR" sz="2400" spc="3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ko-KR" altLang="en-US" sz="2400" spc="3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62603" y="3925212"/>
            <a:ext cx="1300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코딩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화학 박사</a:t>
            </a:r>
          </a:p>
        </p:txBody>
      </p:sp>
      <p:sp>
        <p:nvSpPr>
          <p:cNvPr id="43" name="사각형: 둥근 모서리 42"/>
          <p:cNvSpPr/>
          <p:nvPr/>
        </p:nvSpPr>
        <p:spPr>
          <a:xfrm>
            <a:off x="10478198" y="3376742"/>
            <a:ext cx="1643864" cy="1980856"/>
          </a:xfrm>
          <a:prstGeom prst="roundRect">
            <a:avLst>
              <a:gd name="adj" fmla="val 11010"/>
            </a:avLst>
          </a:prstGeom>
          <a:noFill/>
          <a:ln w="12700">
            <a:solidFill>
              <a:srgbClr val="277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852977" y="3474235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한재현</a:t>
            </a:r>
            <a:r>
              <a:rPr lang="en-US" altLang="ko-KR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	</a:t>
            </a:r>
            <a:endParaRPr lang="ko-KR" altLang="en-US" sz="2400" spc="3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56020" y="392521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화학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21852" y="2262650"/>
            <a:ext cx="13029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소통중시</a:t>
            </a:r>
            <a:endParaRPr lang="en-US" altLang="ko-KR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긍정왕</a:t>
            </a:r>
            <a:endParaRPr lang="en-US" altLang="ko-KR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WHY NOT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1852" y="1838459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815426-0FD8-448C-80A9-70043FB55CE4}"/>
              </a:ext>
            </a:extLst>
          </p:cNvPr>
          <p:cNvSpPr/>
          <p:nvPr/>
        </p:nvSpPr>
        <p:spPr>
          <a:xfrm>
            <a:off x="8642752" y="3364981"/>
            <a:ext cx="1643864" cy="1980856"/>
          </a:xfrm>
          <a:prstGeom prst="roundRect">
            <a:avLst>
              <a:gd name="adj" fmla="val 11010"/>
            </a:avLst>
          </a:prstGeom>
          <a:noFill/>
          <a:ln w="12700">
            <a:solidFill>
              <a:srgbClr val="277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C3B5E3-E5D5-4912-961F-5705E6F34C30}"/>
              </a:ext>
            </a:extLst>
          </p:cNvPr>
          <p:cNvSpPr txBox="1"/>
          <p:nvPr/>
        </p:nvSpPr>
        <p:spPr>
          <a:xfrm>
            <a:off x="10754477" y="3935900"/>
            <a:ext cx="1210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분석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전기전자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C0B03F-93CB-4E1E-AFA6-6BF413B04E69}"/>
              </a:ext>
            </a:extLst>
          </p:cNvPr>
          <p:cNvSpPr txBox="1"/>
          <p:nvPr/>
        </p:nvSpPr>
        <p:spPr>
          <a:xfrm>
            <a:off x="10680125" y="3509907"/>
            <a:ext cx="122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김상진</a:t>
            </a:r>
          </a:p>
        </p:txBody>
      </p:sp>
    </p:spTree>
    <p:extLst>
      <p:ext uri="{BB962C8B-B14F-4D97-AF65-F5344CB8AC3E}">
        <p14:creationId xmlns:p14="http://schemas.microsoft.com/office/powerpoint/2010/main" val="17752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10419_131728267">
            <a:hlinkClick r:id="" action="ppaction://media"/>
            <a:extLst>
              <a:ext uri="{FF2B5EF4-FFF2-40B4-BE49-F238E27FC236}">
                <a16:creationId xmlns:a16="http://schemas.microsoft.com/office/drawing/2014/main" id="{DC586CFF-6317-4088-858B-336FD931A6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888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0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5105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43370" y="2977515"/>
            <a:ext cx="302943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“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돈이 일을 하게 하려면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주식 투자</a:t>
            </a: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4BD68-4E7A-4C65-8339-F09D58BA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5" y="750614"/>
            <a:ext cx="6647635" cy="588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3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46979" y="347989"/>
            <a:ext cx="23278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돈을 벌기 위한 주식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830923"/>
            <a:ext cx="12192000" cy="572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5474" y="1497181"/>
            <a:ext cx="9639106" cy="36978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이등변 삼각형 10"/>
          <p:cNvSpPr/>
          <p:nvPr/>
        </p:nvSpPr>
        <p:spPr>
          <a:xfrm rot="5400000">
            <a:off x="3541124" y="5537938"/>
            <a:ext cx="228574" cy="240930"/>
          </a:xfrm>
          <a:prstGeom prst="triangle">
            <a:avLst/>
          </a:prstGeom>
          <a:solidFill>
            <a:srgbClr val="277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4606" y="545834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기업을 위한 공부 필요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A67EAF-CD09-428D-8528-C6262A9C232C}"/>
              </a:ext>
            </a:extLst>
          </p:cNvPr>
          <p:cNvGrpSpPr/>
          <p:nvPr/>
        </p:nvGrpSpPr>
        <p:grpSpPr>
          <a:xfrm>
            <a:off x="4475215" y="1560323"/>
            <a:ext cx="4167059" cy="3559203"/>
            <a:chOff x="4391154" y="1651943"/>
            <a:chExt cx="3343244" cy="273431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38140D-8211-464E-86A7-FE9A8528841B}"/>
                </a:ext>
              </a:extLst>
            </p:cNvPr>
            <p:cNvSpPr/>
            <p:nvPr/>
          </p:nvSpPr>
          <p:spPr>
            <a:xfrm>
              <a:off x="5184112" y="1651943"/>
              <a:ext cx="1843088" cy="19145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C6004A-6E5B-43DC-9C9E-3F47D1943942}"/>
                </a:ext>
              </a:extLst>
            </p:cNvPr>
            <p:cNvSpPr/>
            <p:nvPr/>
          </p:nvSpPr>
          <p:spPr>
            <a:xfrm>
              <a:off x="5891310" y="2460467"/>
              <a:ext cx="1843088" cy="1914525"/>
            </a:xfrm>
            <a:prstGeom prst="ellipse">
              <a:avLst/>
            </a:prstGeom>
            <a:solidFill>
              <a:schemeClr val="accent1">
                <a:lumMod val="75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921269-F7C5-421E-9DBF-B85F4E31B713}"/>
                </a:ext>
              </a:extLst>
            </p:cNvPr>
            <p:cNvSpPr/>
            <p:nvPr/>
          </p:nvSpPr>
          <p:spPr>
            <a:xfrm>
              <a:off x="4391154" y="2471737"/>
              <a:ext cx="2123945" cy="191452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FC8E95-D3A3-45D1-943E-AE82E38294BC}"/>
              </a:ext>
            </a:extLst>
          </p:cNvPr>
          <p:cNvSpPr txBox="1"/>
          <p:nvPr/>
        </p:nvSpPr>
        <p:spPr>
          <a:xfrm>
            <a:off x="7102075" y="40846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외인동향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A4552-1B47-4BC4-8E51-215A9FA00797}"/>
              </a:ext>
            </a:extLst>
          </p:cNvPr>
          <p:cNvSpPr txBox="1"/>
          <p:nvPr/>
        </p:nvSpPr>
        <p:spPr>
          <a:xfrm>
            <a:off x="4653096" y="41286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업계상황파악</a:t>
            </a:r>
            <a:endParaRPr lang="ko-KR" altLang="en-US" sz="2000" dirty="0"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3AB853-0DF5-47B3-A62E-0E079DA74D1B}"/>
              </a:ext>
            </a:extLst>
          </p:cNvPr>
          <p:cNvSpPr txBox="1"/>
          <p:nvPr/>
        </p:nvSpPr>
        <p:spPr>
          <a:xfrm>
            <a:off x="5953451" y="23196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업계선택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56346-DDFA-42B3-9B21-CBF73E2C8BF2}"/>
              </a:ext>
            </a:extLst>
          </p:cNvPr>
          <p:cNvSpPr txBox="1"/>
          <p:nvPr/>
        </p:nvSpPr>
        <p:spPr>
          <a:xfrm>
            <a:off x="6398166" y="3027541"/>
            <a:ext cx="787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2"/>
                </a:solidFill>
              </a:rPr>
              <a:t>?</a:t>
            </a:r>
            <a:endParaRPr lang="ko-KR" altLang="en-US" sz="7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7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6919" y="347989"/>
            <a:ext cx="1107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시장근황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852241"/>
            <a:ext cx="12192000" cy="572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6100" y="2299774"/>
            <a:ext cx="5591301" cy="397567"/>
          </a:xfrm>
          <a:prstGeom prst="rect">
            <a:avLst/>
          </a:prstGeom>
          <a:solidFill>
            <a:srgbClr val="2771C3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코로나 이후 급증한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‘</a:t>
            </a:r>
            <a:r>
              <a:rPr lang="ko-KR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주식시장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5786717" y="2379365"/>
            <a:ext cx="228574" cy="2409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8905" y="2837831"/>
            <a:ext cx="5131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다양한 플랫폼을 이용해 주식 시장 공부하는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주린이들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-&gt;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각 종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SNS,</a:t>
            </a:r>
            <a:r>
              <a:rPr kumimoji="0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뉴스기사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가 주가에 영향을 미칠까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?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19D199-9042-49BC-B2D7-1D7B70F5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95" y="2159283"/>
            <a:ext cx="5576100" cy="384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D9E033-2E0C-4400-AB2C-1165184454D3}"/>
              </a:ext>
            </a:extLst>
          </p:cNvPr>
          <p:cNvSpPr txBox="1"/>
          <p:nvPr/>
        </p:nvSpPr>
        <p:spPr>
          <a:xfrm>
            <a:off x="3014662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117" y="28639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본론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358645" y="304371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58645" y="741634"/>
            <a:ext cx="87395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6920" y="347989"/>
            <a:ext cx="11079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gradFill>
                  <a:gsLst>
                    <a:gs pos="0">
                      <a:srgbClr val="2771C3"/>
                    </a:gs>
                    <a:gs pos="100000">
                      <a:srgbClr val="2771C3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기업선택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771C3"/>
                  </a:gs>
                  <a:gs pos="100000">
                    <a:srgbClr val="2771C3"/>
                  </a:gs>
                </a:gsLst>
                <a:lin ang="5400000" scaled="1"/>
              </a:gra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9E033-2E0C-4400-AB2C-1165184454D3}"/>
              </a:ext>
            </a:extLst>
          </p:cNvPr>
          <p:cNvSpPr txBox="1"/>
          <p:nvPr/>
        </p:nvSpPr>
        <p:spPr>
          <a:xfrm>
            <a:off x="3014662" y="324433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A26A0D4-519D-4D0E-8792-B8543841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0466"/>
            <a:ext cx="12192000" cy="564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78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283</Words>
  <Application>Microsoft Office PowerPoint</Application>
  <PresentationFormat>와이드스크린</PresentationFormat>
  <Paragraphs>105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KoPub돋움체 Bold</vt:lpstr>
      <vt:lpstr>KoPub돋움체 Light</vt:lpstr>
      <vt:lpstr>KoPub돋움체 Medium</vt:lpstr>
      <vt:lpstr>KoPub바탕체 Medium</vt:lpstr>
      <vt:lpstr>맑은 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wndus5502@gmail.com</cp:lastModifiedBy>
  <cp:revision>31</cp:revision>
  <dcterms:created xsi:type="dcterms:W3CDTF">2017-01-24T05:38:17Z</dcterms:created>
  <dcterms:modified xsi:type="dcterms:W3CDTF">2021-04-19T09:02:21Z</dcterms:modified>
</cp:coreProperties>
</file>